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8" r:id="rId14"/>
    <p:sldId id="279" r:id="rId15"/>
    <p:sldId id="274" r:id="rId16"/>
    <p:sldId id="277" r:id="rId17"/>
    <p:sldId id="276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1E03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3357" autoAdjust="0"/>
  </p:normalViewPr>
  <p:slideViewPr>
    <p:cSldViewPr snapToGrid="0">
      <p:cViewPr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3FA2AB-3823-4C62-8081-9426029896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2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970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CE6DC01-D25B-4EF7-90B9-4C945997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7EB6F-EB4C-4D6E-AEF9-F795DC972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78276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3738" y="274638"/>
            <a:ext cx="519906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2A8CB-0136-4F5C-9E23-FB0870EA62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F4440-29AC-432F-B708-1F8C3AEA3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ED2A4-239B-48D5-B744-84AD46F37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3738" y="1600200"/>
            <a:ext cx="3490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7050" y="1600200"/>
            <a:ext cx="3490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5FC8A-7B91-4FB0-8FC2-075E171B95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7701D-7A43-4B94-89AE-D338F42070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0E750-FD6F-43DC-B0CA-C47ABDA26F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C932A-68DD-419E-ABE2-E0B6CF6F2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F571A-0103-427D-93FD-67863FEC5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E4DCC-4126-4359-9DE5-A89E949ECE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63738" y="274638"/>
            <a:ext cx="7134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3738" y="1600200"/>
            <a:ext cx="71342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D843B7-5FD7-4343-A77E-8398B66411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gp.com/" TargetMode="External"/><Relationship Id="rId2" Type="http://schemas.openxmlformats.org/officeDocument/2006/relationships/hyperlink" Target="http://www.pgpi.org/doc/over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7665" y="218695"/>
            <a:ext cx="5909481" cy="968659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Punim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Seminarik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65278" y="5691117"/>
            <a:ext cx="7008125" cy="629030"/>
          </a:xfrm>
        </p:spPr>
        <p:txBody>
          <a:bodyPr/>
          <a:lstStyle/>
          <a:p>
            <a:r>
              <a:rPr lang="en-US" b="1" dirty="0" err="1" smtClean="0"/>
              <a:t>Siguria</a:t>
            </a:r>
            <a:r>
              <a:rPr lang="en-US" b="1" dirty="0" smtClean="0"/>
              <a:t> e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dhënave</a:t>
            </a:r>
            <a:r>
              <a:rPr lang="en-US" b="1" dirty="0" smtClean="0"/>
              <a:t>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kompjuter</a:t>
            </a:r>
            <a:endParaRPr lang="en-US" b="1" dirty="0"/>
          </a:p>
        </p:txBody>
      </p:sp>
      <p:pic>
        <p:nvPicPr>
          <p:cNvPr id="7" name="Picture 6" descr="D:\RChung\MSISE\Spring2001\Security\PGP\decrypting_ban_ani2.gif"/>
          <p:cNvPicPr>
            <a:picLocks noChangeAspect="1" noChangeArrowheads="1" noCrop="1"/>
          </p:cNvPicPr>
          <p:nvPr/>
        </p:nvPicPr>
        <p:blipFill>
          <a:blip r:embed="rId2">
            <a:grayscl/>
            <a:lum bright="-12000"/>
          </a:blip>
          <a:srcRect/>
          <a:stretch>
            <a:fillRect/>
          </a:stretch>
        </p:blipFill>
        <p:spPr bwMode="auto">
          <a:xfrm>
            <a:off x="2634018" y="1906407"/>
            <a:ext cx="6451886" cy="1082453"/>
          </a:xfrm>
          <a:prstGeom prst="rect">
            <a:avLst/>
          </a:prstGeom>
          <a:noFill/>
        </p:spPr>
      </p:pic>
      <p:pic>
        <p:nvPicPr>
          <p:cNvPr id="6" name="Picture 5" descr="D:\RChung\MSISE\Spring2001\Security\PGP\unlock_ani2.gif"/>
          <p:cNvPicPr>
            <a:picLocks noChangeAspect="1" noChangeArrowheads="1" noCrop="1"/>
          </p:cNvPicPr>
          <p:nvPr/>
        </p:nvPicPr>
        <p:blipFill>
          <a:blip r:embed="rId3">
            <a:grayscl/>
            <a:lum bright="-14000" contrast="11000"/>
          </a:blip>
          <a:srcRect/>
          <a:stretch>
            <a:fillRect/>
          </a:stretch>
        </p:blipFill>
        <p:spPr bwMode="auto">
          <a:xfrm>
            <a:off x="1972291" y="1426389"/>
            <a:ext cx="1601787" cy="2845360"/>
          </a:xfrm>
          <a:prstGeom prst="rect">
            <a:avLst/>
          </a:prstGeom>
          <a:noFill/>
        </p:spPr>
      </p:pic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39633" y="987311"/>
            <a:ext cx="5002361" cy="773250"/>
          </a:xfrm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txBody>
          <a:bodyPr/>
          <a:lstStyle/>
          <a:p>
            <a:r>
              <a:rPr lang="en-US" b="1" dirty="0" err="1" smtClean="0"/>
              <a:t>Pranimi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mesazhit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 smtClean="0"/>
              <a:t>Si </a:t>
            </a:r>
            <a:r>
              <a:rPr lang="en-US" sz="4000" dirty="0" err="1" smtClean="0"/>
              <a:t>punon</a:t>
            </a:r>
            <a:r>
              <a:rPr lang="en-US" sz="4000" dirty="0" smtClean="0"/>
              <a:t> PGP (Pretty Good Privacy)?    </a:t>
            </a:r>
            <a:endParaRPr lang="en-US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8000" contrast="-2000"/>
          </a:blip>
          <a:srcRect/>
          <a:stretch>
            <a:fillRect/>
          </a:stretch>
        </p:blipFill>
        <p:spPr bwMode="auto">
          <a:xfrm>
            <a:off x="2203149" y="2103876"/>
            <a:ext cx="694085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Right"/>
            <a:lightRig rig="threePt" dir="t"/>
          </a:scene3d>
        </p:spPr>
      </p:pic>
      <p:pic>
        <p:nvPicPr>
          <p:cNvPr id="7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73795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 err="1" smtClean="0"/>
              <a:t>Funksionet</a:t>
            </a:r>
            <a:r>
              <a:rPr lang="en-US" sz="4000" dirty="0" smtClean="0"/>
              <a:t> HASH 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98310"/>
          </a:xfrm>
        </p:spPr>
        <p:txBody>
          <a:bodyPr/>
          <a:lstStyle/>
          <a:p>
            <a:r>
              <a:rPr lang="en-US" sz="2800" dirty="0" smtClean="0"/>
              <a:t>message digest + </a:t>
            </a:r>
            <a:r>
              <a:rPr lang="en-US" sz="2800" i="1" dirty="0" err="1" smtClean="0">
                <a:cs typeface="Arial" charset="0"/>
              </a:rPr>
              <a:t>ç</a:t>
            </a:r>
            <a:r>
              <a:rPr lang="en-US" sz="2800" dirty="0" err="1" smtClean="0"/>
              <a:t>elësi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= </a:t>
            </a:r>
            <a:r>
              <a:rPr lang="en-US" sz="2800" dirty="0" err="1" smtClean="0"/>
              <a:t>nënshkrimi</a:t>
            </a:r>
            <a:r>
              <a:rPr lang="en-US" sz="2800" dirty="0" smtClean="0"/>
              <a:t> </a:t>
            </a:r>
            <a:r>
              <a:rPr lang="en-US" sz="2800" dirty="0" err="1" smtClean="0"/>
              <a:t>digjital</a:t>
            </a:r>
            <a:r>
              <a:rPr lang="en-US" sz="2800" dirty="0" smtClean="0"/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8000"/>
          </a:blip>
          <a:srcRect/>
          <a:stretch>
            <a:fillRect/>
          </a:stretch>
        </p:blipFill>
        <p:spPr bwMode="auto">
          <a:xfrm>
            <a:off x="2421816" y="1882311"/>
            <a:ext cx="5603068" cy="406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i="1" dirty="0" err="1" smtClean="0"/>
              <a:t>Ç</a:t>
            </a:r>
            <a:r>
              <a:rPr lang="en-US" dirty="0" err="1" smtClean="0"/>
              <a:t>ertifikatat</a:t>
            </a:r>
            <a:r>
              <a:rPr lang="en-US" dirty="0" smtClean="0"/>
              <a:t> </a:t>
            </a:r>
            <a:r>
              <a:rPr lang="en-US" dirty="0" err="1" smtClean="0"/>
              <a:t>digjitale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00099" y="762000"/>
            <a:ext cx="7529751" cy="738174"/>
          </a:xfrm>
        </p:spPr>
        <p:txBody>
          <a:bodyPr/>
          <a:lstStyle/>
          <a:p>
            <a:r>
              <a:rPr lang="en-US" b="1" i="1" dirty="0" err="1" smtClean="0">
                <a:cs typeface="Arial" charset="0"/>
              </a:rPr>
              <a:t>Ç</a:t>
            </a:r>
            <a:r>
              <a:rPr lang="en-US" b="1" dirty="0" err="1" smtClean="0"/>
              <a:t>ertifikatat</a:t>
            </a:r>
            <a:r>
              <a:rPr lang="en-US" b="1" dirty="0" smtClean="0"/>
              <a:t> </a:t>
            </a:r>
            <a:r>
              <a:rPr lang="en-US" b="1" dirty="0" err="1" smtClean="0"/>
              <a:t>digjitale</a:t>
            </a:r>
            <a:r>
              <a:rPr lang="en-US" b="1" dirty="0" smtClean="0"/>
              <a:t> </a:t>
            </a:r>
            <a:r>
              <a:rPr lang="en-US" b="1" dirty="0" err="1" smtClean="0"/>
              <a:t>përbëhen</a:t>
            </a:r>
            <a:r>
              <a:rPr lang="en-US" b="1" dirty="0" smtClean="0"/>
              <a:t> </a:t>
            </a:r>
            <a:r>
              <a:rPr lang="en-US" b="1" dirty="0" err="1" smtClean="0"/>
              <a:t>prej</a:t>
            </a:r>
            <a:r>
              <a:rPr lang="en-US" b="1" dirty="0" smtClean="0"/>
              <a:t> :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844528" y="1520220"/>
            <a:ext cx="7299472" cy="186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i="1" kern="0" dirty="0" smtClean="0"/>
              <a:t>Ç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publik</a:t>
            </a:r>
            <a:endParaRPr kumimoji="0" lang="en-US" sz="2800" b="0" i="1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i="1" kern="0" dirty="0" err="1" smtClean="0"/>
              <a:t>Ç</a:t>
            </a:r>
            <a:r>
              <a:rPr lang="en-US" sz="2800" i="1" kern="0" baseline="0" dirty="0" err="1" smtClean="0"/>
              <a:t>ertifikat</a:t>
            </a:r>
            <a:r>
              <a:rPr lang="en-US" sz="2800" dirty="0" err="1" smtClean="0"/>
              <a:t>ë</a:t>
            </a:r>
            <a:r>
              <a:rPr lang="en-US" sz="2800" i="1" kern="0" baseline="0" dirty="0" err="1" smtClean="0"/>
              <a:t>s</a:t>
            </a:r>
            <a:endParaRPr lang="en-US" sz="2800" i="1" kern="0" baseline="0" dirty="0" smtClean="0"/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ose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shum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nshkrimeve</a:t>
            </a:r>
            <a:r>
              <a:rPr lang="en-US" sz="2800" i="1" kern="0" dirty="0" smtClean="0">
                <a:latin typeface="+mn-lt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digjitale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24084" y="3275463"/>
            <a:ext cx="7847462" cy="73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PGP </a:t>
            </a:r>
            <a:r>
              <a:rPr kumimoji="0" lang="en-US" sz="30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dallojm</a:t>
            </a:r>
            <a:r>
              <a:rPr lang="en-US" sz="3000" b="1" dirty="0" smtClean="0"/>
              <a:t>ë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lloje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</a:t>
            </a:r>
            <a:r>
              <a:rPr lang="en-US" sz="3000" b="1" dirty="0" smtClean="0"/>
              <a:t>ë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i="1" dirty="0" smtClean="0"/>
              <a:t>ç</a:t>
            </a:r>
            <a:r>
              <a:rPr kumimoji="0" lang="en-US" sz="30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ertifikatave</a:t>
            </a:r>
            <a:r>
              <a:rPr kumimoji="0" lang="en-US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720260" y="4006387"/>
            <a:ext cx="3612302" cy="186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PGP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formati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i="1" kern="0" baseline="0" dirty="0" smtClean="0">
                <a:latin typeface="+mn-lt"/>
                <a:cs typeface="+mn-cs"/>
              </a:rPr>
              <a:t>X.509</a:t>
            </a:r>
            <a:r>
              <a:rPr lang="en-US" sz="2800" i="1" kern="0" dirty="0" smtClean="0">
                <a:latin typeface="+mn-lt"/>
                <a:cs typeface="+mn-cs"/>
              </a:rPr>
              <a:t> </a:t>
            </a:r>
            <a:r>
              <a:rPr lang="en-US" sz="2800" i="1" kern="0" dirty="0" err="1" smtClean="0">
                <a:latin typeface="+mn-lt"/>
                <a:cs typeface="+mn-cs"/>
              </a:rPr>
              <a:t>formati</a:t>
            </a:r>
            <a:r>
              <a:rPr lang="en-US" sz="2800" i="1" kern="0" dirty="0" smtClean="0">
                <a:latin typeface="+mn-lt"/>
                <a:cs typeface="+mn-cs"/>
              </a:rPr>
              <a:t> 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Formatet</a:t>
            </a:r>
            <a:r>
              <a:rPr lang="en-US" dirty="0" smtClean="0"/>
              <a:t> e PGP-</a:t>
            </a:r>
            <a:r>
              <a:rPr lang="en-US" dirty="0" err="1" smtClean="0"/>
              <a:t>së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4150" y="670213"/>
            <a:ext cx="8529850" cy="38744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 PGP </a:t>
            </a:r>
            <a:r>
              <a:rPr lang="en-US" sz="2800" b="1" dirty="0" err="1" smtClean="0"/>
              <a:t>formati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- </a:t>
            </a:r>
            <a:r>
              <a:rPr lang="en-US" sz="2000" dirty="0" err="1" smtClean="0"/>
              <a:t>Numri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verzioneve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PGP-</a:t>
            </a:r>
            <a:r>
              <a:rPr lang="en-US" sz="2000" dirty="0" err="1" smtClean="0"/>
              <a:t>së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-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erfikata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shfrytëzimin</a:t>
            </a:r>
            <a:r>
              <a:rPr lang="en-US" sz="2000" dirty="0" smtClean="0"/>
              <a:t> e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elësit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algoritmeve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                 </a:t>
            </a:r>
            <a:r>
              <a:rPr lang="en-US" sz="2000" dirty="0" err="1" smtClean="0"/>
              <a:t>cilat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përdoren</a:t>
            </a:r>
            <a:r>
              <a:rPr lang="en-US" sz="2000" dirty="0" smtClean="0"/>
              <a:t>           </a:t>
            </a:r>
          </a:p>
          <a:p>
            <a:pPr>
              <a:buNone/>
            </a:pPr>
            <a:r>
              <a:rPr lang="en-US" sz="2000" dirty="0" smtClean="0"/>
              <a:t>                     - 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ertifikata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shfrytëzuesin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               -  </a:t>
            </a:r>
            <a:r>
              <a:rPr lang="en-US" sz="2000" dirty="0" err="1" smtClean="0"/>
              <a:t>Nënshkrimi</a:t>
            </a:r>
            <a:r>
              <a:rPr lang="en-US" sz="2000" dirty="0" smtClean="0"/>
              <a:t> </a:t>
            </a:r>
            <a:r>
              <a:rPr lang="en-US" sz="2000" dirty="0" err="1" smtClean="0"/>
              <a:t>digjital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shfrytëzuesit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-  Data , </a:t>
            </a:r>
            <a:r>
              <a:rPr lang="en-US" sz="2000" dirty="0" err="1" smtClean="0"/>
              <a:t>gjegjësisht</a:t>
            </a:r>
            <a:r>
              <a:rPr lang="en-US" sz="2000" dirty="0" smtClean="0"/>
              <a:t> </a:t>
            </a:r>
            <a:r>
              <a:rPr lang="en-US" sz="2000" dirty="0" err="1" smtClean="0"/>
              <a:t>koha</a:t>
            </a:r>
            <a:r>
              <a:rPr lang="en-US" sz="2000" dirty="0" smtClean="0"/>
              <a:t> e </a:t>
            </a:r>
            <a:r>
              <a:rPr lang="en-US" sz="2000" dirty="0" err="1" smtClean="0"/>
              <a:t>përdorimit</a:t>
            </a:r>
            <a:r>
              <a:rPr lang="en-US" sz="2000" dirty="0" smtClean="0"/>
              <a:t> – </a:t>
            </a:r>
            <a:r>
              <a:rPr lang="en-US" sz="2000" dirty="0" err="1" smtClean="0"/>
              <a:t>kur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krijuar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vlenë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-  </a:t>
            </a:r>
            <a:r>
              <a:rPr lang="en-US" sz="2000" dirty="0" err="1" smtClean="0"/>
              <a:t>Algoritmat</a:t>
            </a:r>
            <a:r>
              <a:rPr lang="en-US" sz="2000" dirty="0" smtClean="0"/>
              <a:t> e </a:t>
            </a:r>
            <a:r>
              <a:rPr lang="en-US" sz="2000" dirty="0" err="1" smtClean="0"/>
              <a:t>preferuar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përdorur</a:t>
            </a:r>
            <a:r>
              <a:rPr lang="en-US" sz="2000" dirty="0" smtClean="0"/>
              <a:t> 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sz="2000" dirty="0"/>
          </a:p>
        </p:txBody>
      </p:sp>
      <p:pic>
        <p:nvPicPr>
          <p:cNvPr id="6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Formatet</a:t>
            </a:r>
            <a:r>
              <a:rPr lang="en-US" dirty="0" smtClean="0"/>
              <a:t> e PGP-</a:t>
            </a:r>
            <a:r>
              <a:rPr lang="en-US" dirty="0" err="1" smtClean="0"/>
              <a:t>së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638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     2.    X.509 </a:t>
            </a:r>
            <a:r>
              <a:rPr lang="en-US" sz="2800" b="1" dirty="0" err="1" smtClean="0"/>
              <a:t>formati</a:t>
            </a:r>
            <a:endParaRPr lang="en-US" sz="2800" b="1" dirty="0" smtClean="0"/>
          </a:p>
          <a:p>
            <a:pPr lvl="0">
              <a:buNone/>
            </a:pPr>
            <a:r>
              <a:rPr lang="en-US" sz="2000" b="1" dirty="0" smtClean="0"/>
              <a:t> </a:t>
            </a:r>
          </a:p>
          <a:p>
            <a:pPr lvl="0">
              <a:buNone/>
            </a:pPr>
            <a:r>
              <a:rPr lang="en-US" sz="2000" b="1" dirty="0" smtClean="0"/>
              <a:t>                                  </a:t>
            </a:r>
            <a:r>
              <a:rPr lang="en-US" sz="2000" dirty="0" smtClean="0"/>
              <a:t> -  X.509 </a:t>
            </a:r>
            <a:r>
              <a:rPr lang="en-US" sz="2000" dirty="0" err="1" smtClean="0"/>
              <a:t>numri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verzioneve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elësi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pronarit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Numri</a:t>
            </a:r>
            <a:r>
              <a:rPr lang="en-US" sz="2000" dirty="0" smtClean="0"/>
              <a:t> </a:t>
            </a:r>
            <a:r>
              <a:rPr lang="en-US" sz="2000" dirty="0" err="1" smtClean="0"/>
              <a:t>serik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ertifikatës</a:t>
            </a:r>
            <a:r>
              <a:rPr lang="en-US" sz="2000" dirty="0" smtClean="0"/>
              <a:t> ( </a:t>
            </a:r>
            <a:r>
              <a:rPr lang="en-US" sz="2000" dirty="0" err="1" smtClean="0"/>
              <a:t>personi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cili</a:t>
            </a:r>
            <a:r>
              <a:rPr lang="en-US" sz="2000" dirty="0" smtClean="0"/>
              <a:t> </a:t>
            </a:r>
            <a:r>
              <a:rPr lang="en-US" sz="2000" dirty="0" err="1" smtClean="0"/>
              <a:t>krijon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ertifikatë</a:t>
            </a: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                                      </a:t>
            </a:r>
            <a:r>
              <a:rPr lang="en-US" sz="2000" dirty="0" err="1" smtClean="0"/>
              <a:t>përgjigjet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krijimin</a:t>
            </a:r>
            <a:r>
              <a:rPr lang="en-US" sz="2000" dirty="0" smtClean="0"/>
              <a:t> e </a:t>
            </a:r>
            <a:r>
              <a:rPr lang="en-US" sz="2000" dirty="0" err="1" smtClean="0"/>
              <a:t>numrit</a:t>
            </a:r>
            <a:r>
              <a:rPr lang="en-US" sz="2000" dirty="0" smtClean="0"/>
              <a:t> </a:t>
            </a:r>
            <a:r>
              <a:rPr lang="en-US" sz="2000" dirty="0" err="1" smtClean="0"/>
              <a:t>unik</a:t>
            </a:r>
            <a:r>
              <a:rPr lang="en-US" sz="2000" dirty="0" smtClean="0"/>
              <a:t> )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Emri</a:t>
            </a:r>
            <a:r>
              <a:rPr lang="en-US" sz="2000" dirty="0" smtClean="0"/>
              <a:t>  </a:t>
            </a:r>
            <a:r>
              <a:rPr lang="en-US" sz="2000" dirty="0" err="1" smtClean="0"/>
              <a:t>unik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shfrytëzuesit</a:t>
            </a:r>
            <a:r>
              <a:rPr lang="en-US" sz="2000" dirty="0" smtClean="0"/>
              <a:t> – </a:t>
            </a:r>
            <a:r>
              <a:rPr lang="en-US" sz="2000" dirty="0" err="1" smtClean="0"/>
              <a:t>teoritikisht</a:t>
            </a:r>
            <a:r>
              <a:rPr lang="en-US" sz="2000" dirty="0" smtClean="0"/>
              <a:t> 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përshkruhet</a:t>
            </a: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                                      </a:t>
            </a:r>
            <a:r>
              <a:rPr lang="en-US" sz="2000" dirty="0" err="1" smtClean="0"/>
              <a:t>vetëm</a:t>
            </a:r>
            <a:r>
              <a:rPr lang="en-US" sz="2000" dirty="0" smtClean="0"/>
              <a:t> </a:t>
            </a:r>
            <a:r>
              <a:rPr lang="en-US" sz="2000" dirty="0" err="1" smtClean="0"/>
              <a:t>atij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shfrytëzuesi</a:t>
            </a: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Koha</a:t>
            </a:r>
            <a:r>
              <a:rPr lang="en-US" sz="2000" dirty="0" smtClean="0"/>
              <a:t> e </a:t>
            </a:r>
            <a:r>
              <a:rPr lang="en-US" sz="2000" dirty="0" err="1" smtClean="0"/>
              <a:t>përdorimit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artifikatës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Emri</a:t>
            </a:r>
            <a:r>
              <a:rPr lang="en-US" sz="2000" dirty="0" smtClean="0"/>
              <a:t> </a:t>
            </a:r>
            <a:r>
              <a:rPr lang="en-US" sz="2000" dirty="0" err="1" smtClean="0"/>
              <a:t>unik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personit</a:t>
            </a:r>
            <a:r>
              <a:rPr lang="en-US" sz="2000" dirty="0" smtClean="0"/>
              <a:t> </a:t>
            </a:r>
            <a:r>
              <a:rPr lang="en-US" sz="2000" dirty="0" err="1" smtClean="0"/>
              <a:t>që</a:t>
            </a:r>
            <a:r>
              <a:rPr lang="en-US" sz="2000" dirty="0" smtClean="0"/>
              <a:t> ka </a:t>
            </a:r>
            <a:r>
              <a:rPr lang="en-US" sz="2000" dirty="0" err="1" smtClean="0"/>
              <a:t>dhënë</a:t>
            </a:r>
            <a:r>
              <a:rPr lang="en-US" sz="2000" dirty="0" smtClean="0"/>
              <a:t> </a:t>
            </a:r>
            <a:r>
              <a:rPr lang="en-US" sz="2000" i="1" dirty="0" err="1" smtClean="0"/>
              <a:t>ç</a:t>
            </a:r>
            <a:r>
              <a:rPr lang="en-US" sz="2000" dirty="0" err="1" smtClean="0"/>
              <a:t>artifikatën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Nënshkrimi</a:t>
            </a:r>
            <a:r>
              <a:rPr lang="en-US" sz="2000" dirty="0" smtClean="0"/>
              <a:t> </a:t>
            </a:r>
            <a:r>
              <a:rPr lang="en-US" sz="2000" dirty="0" err="1" smtClean="0"/>
              <a:t>digjital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dhënësit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r>
              <a:rPr lang="en-US" sz="2000" dirty="0" smtClean="0"/>
              <a:t>                                   - </a:t>
            </a:r>
            <a:r>
              <a:rPr lang="en-US" sz="2000" dirty="0" err="1" smtClean="0"/>
              <a:t>Lloji</a:t>
            </a:r>
            <a:r>
              <a:rPr lang="en-US" sz="2000" dirty="0" smtClean="0"/>
              <a:t> i </a:t>
            </a:r>
            <a:r>
              <a:rPr lang="en-US" sz="2000" dirty="0" err="1" smtClean="0"/>
              <a:t>algoritmit</a:t>
            </a:r>
            <a:r>
              <a:rPr lang="en-US" sz="2000" dirty="0" smtClean="0"/>
              <a:t> ,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cili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shfrytëzuar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enkriptim</a:t>
            </a:r>
            <a:r>
              <a:rPr lang="en-US" sz="2000" dirty="0" smtClean="0"/>
              <a:t> .</a:t>
            </a:r>
          </a:p>
          <a:p>
            <a:pPr>
              <a:buNone/>
            </a:pPr>
            <a:endParaRPr lang="en-US" sz="2000" b="1" dirty="0"/>
          </a:p>
        </p:txBody>
      </p:sp>
      <p:pic>
        <p:nvPicPr>
          <p:cNvPr id="6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Validiteti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besueshmëria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87620" y="982410"/>
            <a:ext cx="6215106" cy="20002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/>
              <a:t>Vënia</a:t>
            </a:r>
            <a:r>
              <a:rPr lang="en-US" sz="3600" b="1" dirty="0" smtClean="0"/>
              <a:t> e </a:t>
            </a:r>
            <a:r>
              <a:rPr lang="en-US" sz="3600" b="1" dirty="0" err="1" smtClean="0"/>
              <a:t>besueshmërisë</a:t>
            </a:r>
            <a:endParaRPr lang="en-US" sz="3600" b="1" dirty="0" smtClean="0"/>
          </a:p>
          <a:p>
            <a:pPr marL="514350" indent="-514350">
              <a:buNone/>
            </a:pPr>
            <a:r>
              <a:rPr lang="en-US" sz="3600" dirty="0" smtClean="0"/>
              <a:t>         META-INTRODUCER</a:t>
            </a:r>
          </a:p>
          <a:p>
            <a:pPr marL="514350" indent="-514350">
              <a:buNone/>
            </a:pPr>
            <a:r>
              <a:rPr lang="en-US" sz="3600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19216" y="2707370"/>
            <a:ext cx="702478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0" indent="-742950">
              <a:spcBef>
                <a:spcPct val="20000"/>
              </a:spcBef>
              <a:buFontTx/>
              <a:buAutoNum type="arabicPeriod" startAt="2"/>
              <a:defRPr/>
            </a:pPr>
            <a:r>
              <a:rPr kumimoji="0" lang="en-US" sz="36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Modeli</a:t>
            </a:r>
            <a:r>
              <a:rPr kumimoji="0" lang="en-US" sz="36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36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besueshm</a:t>
            </a:r>
            <a:r>
              <a:rPr lang="en-US" sz="3600" b="1" dirty="0" smtClean="0"/>
              <a:t>ë</a:t>
            </a:r>
            <a:r>
              <a:rPr kumimoji="0" lang="en-US" sz="36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</a:t>
            </a:r>
            <a:r>
              <a:rPr lang="en-US" sz="3600" b="1" dirty="0" smtClean="0"/>
              <a:t>ë</a:t>
            </a:r>
            <a:endParaRPr kumimoji="0" lang="en-US" sz="3600" b="1" i="1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600" i="1" kern="0" baseline="0" dirty="0" smtClean="0"/>
              <a:t>         1) </a:t>
            </a:r>
            <a:r>
              <a:rPr lang="en-US" sz="3600" i="1" kern="0" baseline="0" dirty="0" err="1" smtClean="0"/>
              <a:t>Modeli</a:t>
            </a:r>
            <a:r>
              <a:rPr lang="en-US" sz="3600" i="1" kern="0" baseline="0" dirty="0" smtClean="0"/>
              <a:t> </a:t>
            </a:r>
            <a:r>
              <a:rPr lang="en-US" sz="3600" i="1" kern="0" baseline="0" dirty="0" err="1" smtClean="0"/>
              <a:t>direkt</a:t>
            </a:r>
            <a:endParaRPr lang="en-US" sz="3600" i="1" kern="0" baseline="0" dirty="0" smtClean="0"/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600" i="1" kern="0" dirty="0" smtClean="0"/>
              <a:t>         2) </a:t>
            </a:r>
            <a:r>
              <a:rPr lang="en-US" sz="3600" i="1" kern="0" dirty="0" err="1" smtClean="0"/>
              <a:t>Modeli</a:t>
            </a:r>
            <a:r>
              <a:rPr lang="en-US" sz="3600" i="1" kern="0" dirty="0" smtClean="0"/>
              <a:t> </a:t>
            </a:r>
            <a:r>
              <a:rPr lang="en-US" sz="3600" i="1" kern="0" dirty="0" err="1" smtClean="0"/>
              <a:t>hirearkik</a:t>
            </a:r>
            <a:endParaRPr lang="en-US" sz="3600" i="1" kern="0" dirty="0" smtClean="0"/>
          </a:p>
          <a:p>
            <a:pPr marL="742950" lvl="0" indent="-742950">
              <a:spcBef>
                <a:spcPct val="20000"/>
              </a:spcBef>
              <a:defRPr/>
            </a:pPr>
            <a:r>
              <a:rPr lang="en-US" sz="3600" i="1" kern="0" dirty="0" smtClean="0"/>
              <a:t>         3) </a:t>
            </a:r>
            <a:r>
              <a:rPr lang="en-US" sz="3600" i="1" kern="0" dirty="0" err="1" smtClean="0"/>
              <a:t>Rrjeti</a:t>
            </a:r>
            <a:r>
              <a:rPr lang="en-US" sz="3600" i="1" kern="0" dirty="0" smtClean="0"/>
              <a:t> </a:t>
            </a:r>
            <a:r>
              <a:rPr lang="en-US" sz="3600" i="1" kern="0" dirty="0" err="1" smtClean="0"/>
              <a:t>i</a:t>
            </a:r>
            <a:r>
              <a:rPr lang="en-US" sz="3600" i="1" kern="0" dirty="0" smtClean="0"/>
              <a:t> </a:t>
            </a:r>
            <a:r>
              <a:rPr lang="en-US" sz="3600" i="1" kern="0" dirty="0" err="1" smtClean="0"/>
              <a:t>besueshm</a:t>
            </a:r>
            <a:r>
              <a:rPr lang="en-US" sz="3600" dirty="0" err="1" smtClean="0"/>
              <a:t>ë</a:t>
            </a:r>
            <a:r>
              <a:rPr lang="en-US" sz="3600" i="1" kern="0" dirty="0" err="1" smtClean="0"/>
              <a:t>ris</a:t>
            </a:r>
            <a:r>
              <a:rPr lang="en-US" sz="3600" dirty="0" err="1" smtClean="0"/>
              <a:t>ë</a:t>
            </a:r>
            <a:endParaRPr lang="en-US" sz="3600" i="1" kern="0" baseline="0" dirty="0" smtClean="0"/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600" i="1" kern="0" dirty="0" smtClean="0"/>
              <a:t>         </a:t>
            </a:r>
            <a:endParaRPr lang="en-US" sz="3600" i="1" kern="0" baseline="0" dirty="0" smtClean="0"/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6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endParaRPr kumimoji="0" lang="en-US" sz="3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Përmbledhja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7982" y="1116842"/>
            <a:ext cx="6864823" cy="4970059"/>
          </a:xfrm>
        </p:spPr>
        <p:txBody>
          <a:bodyPr/>
          <a:lstStyle/>
          <a:p>
            <a:pPr algn="just"/>
            <a:r>
              <a:rPr lang="en-US" sz="2000" dirty="0" smtClean="0"/>
              <a:t>Sot PGP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prodhim</a:t>
            </a:r>
            <a:r>
              <a:rPr lang="en-US" sz="2000" dirty="0" smtClean="0"/>
              <a:t> </a:t>
            </a:r>
            <a:r>
              <a:rPr lang="en-US" sz="2000" dirty="0" err="1" smtClean="0"/>
              <a:t>komercial</a:t>
            </a:r>
            <a:r>
              <a:rPr lang="en-US" sz="2000" dirty="0" smtClean="0"/>
              <a:t> (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cili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dedikohet</a:t>
            </a:r>
            <a:r>
              <a:rPr lang="en-US" sz="2000" dirty="0" smtClean="0"/>
              <a:t> </a:t>
            </a:r>
            <a:r>
              <a:rPr lang="en-US" sz="2000" dirty="0" err="1" smtClean="0"/>
              <a:t>më</a:t>
            </a:r>
            <a:r>
              <a:rPr lang="en-US" sz="2000" dirty="0" smtClean="0"/>
              <a:t> </a:t>
            </a:r>
            <a:r>
              <a:rPr lang="en-US" sz="2000" dirty="0" err="1" smtClean="0"/>
              <a:t>tepër</a:t>
            </a:r>
            <a:r>
              <a:rPr lang="en-US" sz="2000" dirty="0" smtClean="0"/>
              <a:t> </a:t>
            </a:r>
            <a:r>
              <a:rPr lang="en-US" sz="2000" dirty="0" err="1" smtClean="0"/>
              <a:t>korporatave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mëdha</a:t>
            </a:r>
            <a:r>
              <a:rPr lang="en-US" sz="2000" dirty="0" smtClean="0"/>
              <a:t> ,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shumë</a:t>
            </a:r>
            <a:r>
              <a:rPr lang="en-US" sz="2000" dirty="0" smtClean="0"/>
              <a:t> </a:t>
            </a:r>
            <a:r>
              <a:rPr lang="en-US" sz="2000" dirty="0" err="1" smtClean="0"/>
              <a:t>pak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shfrytëzuesve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vegjël</a:t>
            </a:r>
            <a:r>
              <a:rPr lang="en-US" sz="2000" dirty="0" smtClean="0"/>
              <a:t>) , </a:t>
            </a:r>
            <a:r>
              <a:rPr lang="en-US" sz="2000" dirty="0" err="1" smtClean="0"/>
              <a:t>mirëpo</a:t>
            </a:r>
            <a:r>
              <a:rPr lang="en-US" sz="2000" dirty="0" smtClean="0"/>
              <a:t> </a:t>
            </a:r>
            <a:r>
              <a:rPr lang="en-US" sz="2000" dirty="0" err="1" smtClean="0"/>
              <a:t>ekzistojnë</a:t>
            </a:r>
            <a:r>
              <a:rPr lang="en-US" sz="2000" dirty="0" smtClean="0"/>
              <a:t> </a:t>
            </a:r>
            <a:r>
              <a:rPr lang="en-US" sz="2000" dirty="0" err="1" smtClean="0"/>
              <a:t>edhe</a:t>
            </a:r>
            <a:r>
              <a:rPr lang="en-US" sz="2000" dirty="0" smtClean="0"/>
              <a:t> </a:t>
            </a:r>
            <a:r>
              <a:rPr lang="en-US" sz="2000" dirty="0" err="1" smtClean="0"/>
              <a:t>klientët</a:t>
            </a:r>
            <a:r>
              <a:rPr lang="en-US" sz="2000" dirty="0" smtClean="0"/>
              <a:t> e </a:t>
            </a:r>
            <a:r>
              <a:rPr lang="en-US" sz="2000" dirty="0" err="1" smtClean="0"/>
              <a:t>lirë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shumë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kualitativ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cilët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bashkohen</a:t>
            </a:r>
            <a:r>
              <a:rPr lang="en-US" sz="2000" dirty="0" smtClean="0"/>
              <a:t> OPEN PGP-</a:t>
            </a:r>
            <a:r>
              <a:rPr lang="en-US" sz="2000" dirty="0" err="1" smtClean="0"/>
              <a:t>së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standardit</a:t>
            </a:r>
            <a:r>
              <a:rPr lang="en-US" sz="2000" dirty="0" smtClean="0"/>
              <a:t>, </a:t>
            </a:r>
            <a:r>
              <a:rPr lang="en-US" sz="2000" dirty="0" err="1" smtClean="0"/>
              <a:t>siq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Gnu PG.</a:t>
            </a:r>
          </a:p>
          <a:p>
            <a:pPr algn="just"/>
            <a:r>
              <a:rPr lang="en-US" sz="2000" dirty="0" err="1" smtClean="0"/>
              <a:t>Algortimat</a:t>
            </a:r>
            <a:r>
              <a:rPr lang="en-US" sz="2000" dirty="0" smtClean="0"/>
              <a:t> </a:t>
            </a:r>
            <a:r>
              <a:rPr lang="en-US" sz="2000" dirty="0" err="1" smtClean="0"/>
              <a:t>kriptografikë</a:t>
            </a:r>
            <a:r>
              <a:rPr lang="en-US" sz="2000" dirty="0" smtClean="0"/>
              <a:t> </a:t>
            </a:r>
            <a:r>
              <a:rPr lang="en-US" sz="2000" dirty="0" err="1" smtClean="0"/>
              <a:t>që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përdoren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enkriptimin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nënshkrimit</a:t>
            </a:r>
            <a:r>
              <a:rPr lang="en-US" sz="2000" dirty="0" smtClean="0"/>
              <a:t> </a:t>
            </a:r>
            <a:r>
              <a:rPr lang="en-US" sz="2000" dirty="0" err="1" smtClean="0"/>
              <a:t>në</a:t>
            </a:r>
            <a:r>
              <a:rPr lang="en-US" sz="2000" dirty="0" smtClean="0"/>
              <a:t> PGP , </a:t>
            </a:r>
            <a:r>
              <a:rPr lang="en-US" sz="2000" dirty="0" err="1" smtClean="0"/>
              <a:t>janë</a:t>
            </a:r>
            <a:r>
              <a:rPr lang="en-US" sz="2000" dirty="0" smtClean="0"/>
              <a:t> </a:t>
            </a:r>
            <a:r>
              <a:rPr lang="en-US" sz="2000" dirty="0" err="1" smtClean="0"/>
              <a:t>mjaftë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përsosur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sot </a:t>
            </a:r>
            <a:r>
              <a:rPr lang="en-US" sz="2000" dirty="0" err="1" smtClean="0"/>
              <a:t>praktikisht</a:t>
            </a:r>
            <a:r>
              <a:rPr lang="en-US" sz="2000" dirty="0" smtClean="0"/>
              <a:t> </a:t>
            </a:r>
            <a:r>
              <a:rPr lang="en-US" sz="2000" dirty="0" err="1" smtClean="0"/>
              <a:t>nuk</a:t>
            </a:r>
            <a:r>
              <a:rPr lang="en-US" sz="2000" dirty="0" smtClean="0"/>
              <a:t> </a:t>
            </a:r>
            <a:r>
              <a:rPr lang="en-US" sz="2000" dirty="0" err="1" smtClean="0"/>
              <a:t>kanë</a:t>
            </a:r>
            <a:r>
              <a:rPr lang="en-US" sz="2000" dirty="0" smtClean="0"/>
              <a:t> </a:t>
            </a:r>
            <a:r>
              <a:rPr lang="en-US" sz="2000" dirty="0" err="1" smtClean="0"/>
              <a:t>asnjë</a:t>
            </a:r>
            <a:r>
              <a:rPr lang="en-US" sz="2000" dirty="0" smtClean="0"/>
              <a:t> </a:t>
            </a:r>
            <a:r>
              <a:rPr lang="en-US" sz="2000" dirty="0" err="1" smtClean="0"/>
              <a:t>dobësi</a:t>
            </a:r>
            <a:r>
              <a:rPr lang="en-US" sz="2000" dirty="0" smtClean="0"/>
              <a:t> </a:t>
            </a:r>
            <a:r>
              <a:rPr lang="en-US" sz="2000" dirty="0" err="1" smtClean="0"/>
              <a:t>kriptografike</a:t>
            </a:r>
            <a:r>
              <a:rPr lang="en-US" sz="2000" dirty="0" smtClean="0"/>
              <a:t>. </a:t>
            </a:r>
            <a:r>
              <a:rPr lang="en-US" sz="2000" dirty="0" err="1" smtClean="0"/>
              <a:t>Eshtë</a:t>
            </a:r>
            <a:r>
              <a:rPr lang="en-US" sz="2000" dirty="0" smtClean="0"/>
              <a:t> e </a:t>
            </a:r>
            <a:r>
              <a:rPr lang="en-US" sz="2000" dirty="0" err="1" smtClean="0"/>
              <a:t>qartë</a:t>
            </a:r>
            <a:r>
              <a:rPr lang="en-US" sz="2000" dirty="0" smtClean="0"/>
              <a:t> se </a:t>
            </a:r>
            <a:r>
              <a:rPr lang="en-US" sz="2000" dirty="0" err="1" smtClean="0"/>
              <a:t>ekzistojnë</a:t>
            </a:r>
            <a:r>
              <a:rPr lang="en-US" sz="2000" dirty="0" smtClean="0"/>
              <a:t> </a:t>
            </a:r>
            <a:r>
              <a:rPr lang="en-US" sz="2000" dirty="0" err="1" smtClean="0"/>
              <a:t>diskutime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ndryshme</a:t>
            </a:r>
            <a:r>
              <a:rPr lang="en-US" sz="2000" dirty="0" smtClean="0"/>
              <a:t> </a:t>
            </a:r>
            <a:r>
              <a:rPr lang="en-US" sz="2000" dirty="0" err="1" smtClean="0"/>
              <a:t>në</a:t>
            </a:r>
            <a:r>
              <a:rPr lang="en-US" sz="2000" dirty="0" smtClean="0"/>
              <a:t> </a:t>
            </a:r>
            <a:r>
              <a:rPr lang="en-US" sz="2000" dirty="0" err="1" smtClean="0"/>
              <a:t>temën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kualiteti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shfrytëzimit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RSA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algoritëm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cilin</a:t>
            </a:r>
            <a:r>
              <a:rPr lang="en-US" sz="2000" dirty="0" smtClean="0"/>
              <a:t> </a:t>
            </a:r>
            <a:r>
              <a:rPr lang="en-US" sz="2000" dirty="0" err="1" smtClean="0"/>
              <a:t>mendohet</a:t>
            </a:r>
            <a:r>
              <a:rPr lang="en-US" sz="2000" dirty="0" smtClean="0"/>
              <a:t> se </a:t>
            </a:r>
            <a:r>
              <a:rPr lang="en-US" sz="2000" dirty="0" err="1" smtClean="0"/>
              <a:t>në</a:t>
            </a:r>
            <a:r>
              <a:rPr lang="en-US" sz="2000" dirty="0" smtClean="0"/>
              <a:t> </a:t>
            </a:r>
            <a:r>
              <a:rPr lang="en-US" sz="2000" dirty="0" err="1" smtClean="0"/>
              <a:t>praktikë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kualitetit</a:t>
            </a:r>
            <a:r>
              <a:rPr lang="en-US" sz="2000" dirty="0" smtClean="0"/>
              <a:t> </a:t>
            </a:r>
            <a:r>
              <a:rPr lang="en-US" sz="2000" dirty="0" err="1" smtClean="0"/>
              <a:t>më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dobtë</a:t>
            </a:r>
            <a:r>
              <a:rPr lang="en-US" sz="2000" dirty="0" smtClean="0"/>
              <a:t> </a:t>
            </a:r>
            <a:r>
              <a:rPr lang="en-US" sz="2000" dirty="0" err="1" smtClean="0"/>
              <a:t>prej</a:t>
            </a:r>
            <a:r>
              <a:rPr lang="en-US" sz="2000" dirty="0" smtClean="0"/>
              <a:t> DH/DSS </a:t>
            </a:r>
            <a:r>
              <a:rPr lang="en-US" sz="2000" dirty="0" err="1" smtClean="0"/>
              <a:t>kombinimit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Tani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tani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bërë</a:t>
            </a:r>
            <a:r>
              <a:rPr lang="en-US" sz="2000" dirty="0" smtClean="0"/>
              <a:t>  </a:t>
            </a:r>
            <a:r>
              <a:rPr lang="en-US" sz="2000" i="1" dirty="0" err="1" smtClean="0">
                <a:cs typeface="Arial" charset="0"/>
              </a:rPr>
              <a:t>ç</a:t>
            </a:r>
            <a:r>
              <a:rPr lang="en-US" sz="2000" dirty="0" err="1" smtClean="0"/>
              <a:t>elësi</a:t>
            </a:r>
            <a:r>
              <a:rPr lang="en-US" sz="2000" dirty="0" smtClean="0"/>
              <a:t> 512 bit </a:t>
            </a:r>
            <a:r>
              <a:rPr lang="en-US" sz="2000" dirty="0" err="1" smtClean="0"/>
              <a:t>i</a:t>
            </a:r>
            <a:r>
              <a:rPr lang="en-US" sz="2000" dirty="0" smtClean="0"/>
              <a:t> RSA </a:t>
            </a:r>
            <a:r>
              <a:rPr lang="en-US" sz="2000" dirty="0" err="1" smtClean="0"/>
              <a:t>edhe</a:t>
            </a:r>
            <a:r>
              <a:rPr lang="en-US" sz="2000" dirty="0" smtClean="0"/>
              <a:t> </a:t>
            </a:r>
            <a:r>
              <a:rPr lang="en-US" sz="2000" dirty="0" err="1" smtClean="0"/>
              <a:t>atë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8000 MIPS </a:t>
            </a:r>
            <a:r>
              <a:rPr lang="en-US" sz="2000" dirty="0" err="1" smtClean="0"/>
              <a:t>vite</a:t>
            </a:r>
            <a:r>
              <a:rPr lang="en-US" sz="2000" dirty="0" smtClean="0"/>
              <a:t> , </a:t>
            </a:r>
            <a:r>
              <a:rPr lang="en-US" sz="2000" dirty="0" err="1" smtClean="0"/>
              <a:t>kurse</a:t>
            </a:r>
            <a:r>
              <a:rPr lang="en-US" sz="2000" dirty="0" smtClean="0"/>
              <a:t> </a:t>
            </a:r>
            <a:r>
              <a:rPr lang="en-US" sz="2000" dirty="0" err="1" smtClean="0"/>
              <a:t>nga</a:t>
            </a:r>
            <a:r>
              <a:rPr lang="en-US" sz="2000" dirty="0" smtClean="0"/>
              <a:t> </a:t>
            </a:r>
            <a:r>
              <a:rPr lang="en-US" sz="2000" dirty="0" err="1" smtClean="0"/>
              <a:t>ana</a:t>
            </a:r>
            <a:r>
              <a:rPr lang="en-US" sz="2000" dirty="0" smtClean="0"/>
              <a:t> </a:t>
            </a:r>
            <a:r>
              <a:rPr lang="en-US" sz="2000" dirty="0" err="1" smtClean="0"/>
              <a:t>tjetër</a:t>
            </a:r>
            <a:r>
              <a:rPr lang="en-US" sz="2000" dirty="0" smtClean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</a:t>
            </a:r>
            <a:r>
              <a:rPr lang="en-US" sz="2000" dirty="0" err="1" smtClean="0"/>
              <a:t>bërë</a:t>
            </a:r>
            <a:r>
              <a:rPr lang="en-US" sz="2000" dirty="0" smtClean="0"/>
              <a:t> </a:t>
            </a:r>
            <a:r>
              <a:rPr lang="en-US" sz="2000" i="1" dirty="0" err="1" smtClean="0">
                <a:cs typeface="Arial" charset="0"/>
              </a:rPr>
              <a:t>ç</a:t>
            </a:r>
            <a:r>
              <a:rPr lang="en-US" sz="2000" dirty="0" err="1" smtClean="0"/>
              <a:t>elësi</a:t>
            </a:r>
            <a:r>
              <a:rPr lang="en-US" sz="2000" dirty="0" smtClean="0"/>
              <a:t> 283 bit </a:t>
            </a:r>
            <a:r>
              <a:rPr lang="en-US" sz="2000" dirty="0" err="1" smtClean="0"/>
              <a:t>i</a:t>
            </a:r>
            <a:r>
              <a:rPr lang="en-US" sz="2000" dirty="0" smtClean="0"/>
              <a:t> DH.</a:t>
            </a:r>
            <a:endParaRPr lang="en-US" sz="2000" dirty="0"/>
          </a:p>
        </p:txBody>
      </p:sp>
      <p:pic>
        <p:nvPicPr>
          <p:cNvPr id="6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Si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gjejmë</a:t>
            </a:r>
            <a:r>
              <a:rPr lang="en-US" dirty="0" smtClean="0"/>
              <a:t> PGP-</a:t>
            </a:r>
            <a:r>
              <a:rPr lang="en-US" dirty="0" err="1" smtClean="0"/>
              <a:t>në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45547" y="865580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FREE!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4361" y="1702137"/>
            <a:ext cx="553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sz="2800" u="sng" dirty="0" smtClean="0">
                <a:hlinkClick r:id="rId2"/>
              </a:rPr>
              <a:t>http://www.pgpi.org/doc/overview/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427435" y="2407777"/>
            <a:ext cx="699323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Per </a:t>
            </a:r>
            <a:r>
              <a:rPr lang="en-US" sz="40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shfrytezuesit</a:t>
            </a:r>
            <a:r>
              <a:rPr 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komercial</a:t>
            </a:r>
            <a:r>
              <a:rPr 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!</a:t>
            </a:r>
            <a:endParaRPr lang="en-US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64954" y="3449051"/>
            <a:ext cx="2423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hlinkClick r:id="rId3"/>
              </a:rPr>
              <a:t>www.pgp.com</a:t>
            </a:r>
            <a:endParaRPr lang="en-US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4854245" y="3664372"/>
            <a:ext cx="4166926" cy="28780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3" name="Picture 12" descr="images4.jpeg"/>
          <p:cNvPicPr>
            <a:picLocks noChangeAspect="1"/>
          </p:cNvPicPr>
          <p:nvPr/>
        </p:nvPicPr>
        <p:blipFill>
          <a:blip r:embed="rId5">
            <a:lum bright="-17000" contrast="-18000"/>
          </a:blip>
          <a:stretch>
            <a:fillRect/>
          </a:stretch>
        </p:blipFill>
        <p:spPr>
          <a:xfrm>
            <a:off x="3546428" y="1270664"/>
            <a:ext cx="495300" cy="495300"/>
          </a:xfrm>
          <a:prstGeom prst="rect">
            <a:avLst/>
          </a:prstGeom>
        </p:spPr>
      </p:pic>
      <p:pic>
        <p:nvPicPr>
          <p:cNvPr id="14" name="Picture 13" descr="images4.jpeg"/>
          <p:cNvPicPr>
            <a:picLocks noChangeAspect="1"/>
          </p:cNvPicPr>
          <p:nvPr/>
        </p:nvPicPr>
        <p:blipFill>
          <a:blip r:embed="rId5">
            <a:lum bright="-17000" contrast="-22000"/>
          </a:blip>
          <a:stretch>
            <a:fillRect/>
          </a:stretch>
        </p:blipFill>
        <p:spPr>
          <a:xfrm>
            <a:off x="3575998" y="3047147"/>
            <a:ext cx="495300" cy="495300"/>
          </a:xfrm>
          <a:prstGeom prst="rect">
            <a:avLst/>
          </a:prstGeom>
        </p:spPr>
      </p:pic>
      <p:pic>
        <p:nvPicPr>
          <p:cNvPr id="16" name="Picture 4" descr="A_11KEY"/>
          <p:cNvPicPr>
            <a:picLocks noChangeAspect="1" noChangeArrowheads="1" noCrop="1"/>
          </p:cNvPicPr>
          <p:nvPr/>
        </p:nvPicPr>
        <p:blipFill>
          <a:blip r:embed="rId6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884" y="1241946"/>
            <a:ext cx="3590901" cy="871728"/>
          </a:xfrm>
        </p:spPr>
        <p:txBody>
          <a:bodyPr/>
          <a:lstStyle/>
          <a:p>
            <a:r>
              <a:rPr lang="en-US" dirty="0" err="1" smtClean="0"/>
              <a:t>Punuar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273" y="2118816"/>
            <a:ext cx="5105802" cy="3108278"/>
          </a:xfrm>
        </p:spPr>
        <p:txBody>
          <a:bodyPr/>
          <a:lstStyle/>
          <a:p>
            <a:r>
              <a:rPr lang="en-US" dirty="0" smtClean="0"/>
              <a:t>1) </a:t>
            </a:r>
            <a:r>
              <a:rPr lang="en-US" dirty="0" err="1" smtClean="0"/>
              <a:t>Gardian</a:t>
            </a:r>
            <a:r>
              <a:rPr lang="en-US" dirty="0" smtClean="0"/>
              <a:t> </a:t>
            </a:r>
            <a:r>
              <a:rPr lang="en-US" dirty="0" err="1" smtClean="0"/>
              <a:t>Mehmeti</a:t>
            </a:r>
            <a:r>
              <a:rPr lang="en-US" dirty="0" smtClean="0"/>
              <a:t> </a:t>
            </a:r>
          </a:p>
          <a:p>
            <a:r>
              <a:rPr lang="en-US" dirty="0" smtClean="0"/>
              <a:t>2) Murat </a:t>
            </a:r>
            <a:r>
              <a:rPr lang="en-US" dirty="0" err="1" smtClean="0"/>
              <a:t>Kera</a:t>
            </a:r>
            <a:r>
              <a:rPr lang="en-US" dirty="0" smtClean="0"/>
              <a:t> 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Muhamet</a:t>
            </a:r>
            <a:r>
              <a:rPr lang="en-US" dirty="0" smtClean="0"/>
              <a:t> </a:t>
            </a:r>
            <a:r>
              <a:rPr lang="en-US" dirty="0" err="1" smtClean="0"/>
              <a:t>Gërvalla</a:t>
            </a:r>
            <a:endParaRPr lang="en-US" dirty="0" smtClean="0"/>
          </a:p>
          <a:p>
            <a:r>
              <a:rPr lang="en-US" dirty="0" smtClean="0"/>
              <a:t>4) </a:t>
            </a:r>
            <a:r>
              <a:rPr lang="en-US" dirty="0" err="1" smtClean="0"/>
              <a:t>Naser</a:t>
            </a:r>
            <a:r>
              <a:rPr lang="en-US" dirty="0" smtClean="0"/>
              <a:t> </a:t>
            </a:r>
            <a:r>
              <a:rPr lang="en-US" dirty="0" err="1" smtClean="0"/>
              <a:t>Pavata</a:t>
            </a:r>
            <a:endParaRPr lang="en-US" dirty="0" smtClean="0"/>
          </a:p>
          <a:p>
            <a:r>
              <a:rPr lang="en-US" dirty="0" smtClean="0"/>
              <a:t>5) </a:t>
            </a:r>
            <a:r>
              <a:rPr lang="en-US" dirty="0" err="1" smtClean="0"/>
              <a:t>Mustafë</a:t>
            </a:r>
            <a:r>
              <a:rPr lang="en-US" dirty="0" smtClean="0"/>
              <a:t> </a:t>
            </a:r>
            <a:r>
              <a:rPr lang="en-US" dirty="0" err="1" smtClean="0"/>
              <a:t>Shaqiri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95752" y="5316850"/>
            <a:ext cx="76482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Shkenca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Kompjuterike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5" descr="privacy_encrypt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23" y="194836"/>
            <a:ext cx="1790700" cy="1609725"/>
          </a:xfrm>
          <a:prstGeom prst="rect">
            <a:avLst/>
          </a:prstGeom>
        </p:spPr>
      </p:pic>
      <p:pic>
        <p:nvPicPr>
          <p:cNvPr id="7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148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dirty="0" smtClean="0"/>
              <a:t> PGP (Pretty Good Privacy) </a:t>
            </a:r>
            <a:endParaRPr lang="en-US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20" y="721057"/>
            <a:ext cx="885828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sz="3200" dirty="0" smtClean="0"/>
              <a:t>Ç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 </a:t>
            </a:r>
            <a:r>
              <a:rPr lang="en-US" sz="3200" dirty="0" smtClean="0"/>
              <a:t>ë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sht</a:t>
            </a:r>
            <a:r>
              <a:rPr lang="en-US" sz="3200" dirty="0" smtClean="0"/>
              <a:t>ë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PGP ( Pretty Good Privacy)?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email_terrorism_main.gif"/>
          <p:cNvPicPr>
            <a:picLocks noChangeAspect="1"/>
          </p:cNvPicPr>
          <p:nvPr/>
        </p:nvPicPr>
        <p:blipFill>
          <a:blip r:embed="rId2">
            <a:lum bright="-19000" contrast="-11000"/>
          </a:blip>
          <a:stretch>
            <a:fillRect/>
          </a:stretch>
        </p:blipFill>
        <p:spPr>
          <a:xfrm>
            <a:off x="3780004" y="2967820"/>
            <a:ext cx="3016581" cy="215009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46551" y="3199347"/>
            <a:ext cx="14542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 m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38438" y="3269860"/>
            <a:ext cx="9313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l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9380" y="3281234"/>
            <a:ext cx="1646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m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38436" y="331080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2" name="Picture 11" descr="digital-signature-pic.jp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lum bright="-12000" contrast="-26000"/>
          </a:blip>
          <a:stretch>
            <a:fillRect/>
          </a:stretch>
        </p:blipFill>
        <p:spPr>
          <a:xfrm>
            <a:off x="6947830" y="4978467"/>
            <a:ext cx="1499016" cy="151400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810800" y="5446215"/>
            <a:ext cx="5081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Digital Signature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8378" y="5246511"/>
            <a:ext cx="5683049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Digital Signature</a:t>
            </a:r>
            <a:endParaRPr lang="en-US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3" name="Picture 4" descr="A_11KEY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Kriptografia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2012" y="802944"/>
            <a:ext cx="8720919" cy="1121390"/>
          </a:xfrm>
          <a:ln/>
          <a:scene3d>
            <a:camera prst="perspective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Kriptografia</a:t>
            </a:r>
            <a:r>
              <a:rPr lang="en-US" dirty="0" smtClean="0"/>
              <a:t> - </a:t>
            </a:r>
            <a:r>
              <a:rPr lang="en-US" dirty="0" err="1" smtClean="0"/>
              <a:t>Njohuria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shifrimin</a:t>
            </a:r>
            <a:r>
              <a:rPr lang="en-US" dirty="0" smtClean="0"/>
              <a:t> e </a:t>
            </a:r>
            <a:r>
              <a:rPr lang="en-US" dirty="0" err="1" smtClean="0"/>
              <a:t>mesazheve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306472" y="2183641"/>
            <a:ext cx="6646460" cy="40533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llimet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thelb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sore t</a:t>
            </a:r>
            <a:r>
              <a:rPr lang="en-US" sz="2800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kriptografis</a:t>
            </a:r>
            <a:r>
              <a:rPr lang="en-US" sz="2800" b="1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i="1" kern="0" dirty="0" smtClean="0"/>
              <a:t> </a:t>
            </a:r>
            <a:r>
              <a:rPr kumimoji="0" lang="en-US" sz="2800" b="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</a:t>
            </a:r>
            <a:r>
              <a:rPr lang="en-US" sz="2800" i="1" dirty="0" smtClean="0"/>
              <a:t>ë</a:t>
            </a:r>
            <a:r>
              <a:rPr kumimoji="0" lang="en-US" sz="28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i="1" kern="0" baseline="0" dirty="0" smtClean="0"/>
              <a:t>   </a:t>
            </a:r>
            <a:r>
              <a:rPr lang="en-US" sz="3200" b="1" i="1" dirty="0" err="1" smtClean="0"/>
              <a:t>Autentikimi</a:t>
            </a:r>
            <a:endParaRPr lang="en-US" sz="3200" b="1" i="1" dirty="0" smtClean="0"/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en-US" sz="3200" b="1" i="1" dirty="0" err="1" smtClean="0"/>
              <a:t>Integriteti</a:t>
            </a:r>
            <a:endParaRPr lang="en-US" sz="3200" b="1" i="1" dirty="0" smtClean="0"/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en-US" sz="3200" b="1" i="1" dirty="0" err="1" smtClean="0"/>
              <a:t>Parevokueshmëria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Kriptografia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9180" y="727152"/>
            <a:ext cx="8925636" cy="2302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Algoritmat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Simetrik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en-US" sz="32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</a:t>
            </a:r>
            <a:r>
              <a:rPr lang="en-US" sz="3200" dirty="0" smtClean="0"/>
              <a:t>ë </a:t>
            </a:r>
            <a:r>
              <a:rPr lang="en-US" sz="3200" dirty="0" err="1" smtClean="0"/>
              <a:t>vetëm</a:t>
            </a:r>
            <a:r>
              <a:rPr lang="en-US" sz="3200" dirty="0" smtClean="0"/>
              <a:t> </a:t>
            </a:r>
            <a:r>
              <a:rPr lang="en-US" sz="3200" dirty="0" err="1" smtClean="0"/>
              <a:t>një</a:t>
            </a:r>
            <a:r>
              <a:rPr lang="en-US" sz="3200" dirty="0" smtClean="0"/>
              <a:t> </a:t>
            </a:r>
            <a:r>
              <a:rPr lang="en-US" sz="3200" i="1" dirty="0" err="1" smtClean="0"/>
              <a:t>ç</a:t>
            </a:r>
            <a:r>
              <a:rPr lang="en-US" sz="3200" dirty="0" err="1" smtClean="0"/>
              <a:t>elës</a:t>
            </a:r>
            <a:endParaRPr lang="en-US" sz="3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i="1" kern="0" dirty="0" smtClean="0"/>
              <a:t>      </a:t>
            </a:r>
            <a:r>
              <a:rPr lang="en-US" sz="3200" i="1" kern="0" dirty="0" err="1" smtClean="0"/>
              <a:t>p</a:t>
            </a:r>
            <a:r>
              <a:rPr lang="en-US" sz="3200" dirty="0" err="1" smtClean="0"/>
              <a:t>ër</a:t>
            </a:r>
            <a:r>
              <a:rPr lang="en-US" sz="3200" dirty="0" smtClean="0"/>
              <a:t> </a:t>
            </a:r>
            <a:r>
              <a:rPr lang="en-US" sz="3200" b="1" dirty="0" err="1" smtClean="0"/>
              <a:t>enkriptim</a:t>
            </a:r>
            <a:r>
              <a:rPr lang="en-US" sz="3200" dirty="0" smtClean="0"/>
              <a:t> </a:t>
            </a:r>
            <a:r>
              <a:rPr lang="en-US" sz="3200" dirty="0" err="1" smtClean="0"/>
              <a:t>dhe</a:t>
            </a:r>
            <a:r>
              <a:rPr lang="en-US" sz="3200" dirty="0" smtClean="0"/>
              <a:t> </a:t>
            </a:r>
            <a:r>
              <a:rPr lang="en-US" sz="3200" b="1" dirty="0" err="1" smtClean="0"/>
              <a:t>dekriptim</a:t>
            </a:r>
            <a:r>
              <a:rPr lang="en-US" sz="3200" dirty="0" smtClean="0"/>
              <a:t>.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3200" b="1" i="1" kern="0" dirty="0" smtClean="0"/>
              <a:t>  </a:t>
            </a:r>
            <a:r>
              <a:rPr lang="en-US" sz="3200" i="1" kern="0" dirty="0" err="1" smtClean="0"/>
              <a:t>Siguria</a:t>
            </a:r>
            <a:r>
              <a:rPr lang="en-US" sz="3200" i="1" kern="0" dirty="0" smtClean="0"/>
              <a:t> e </a:t>
            </a:r>
            <a:r>
              <a:rPr lang="en-US" sz="3200" i="1" kern="0" dirty="0" err="1" smtClean="0"/>
              <a:t>algoritmit</a:t>
            </a:r>
            <a:r>
              <a:rPr lang="en-US" sz="3200" i="1" kern="0" dirty="0" smtClean="0"/>
              <a:t> </a:t>
            </a:r>
            <a:r>
              <a:rPr lang="en-US" sz="3200" i="1" kern="0" dirty="0" err="1" smtClean="0"/>
              <a:t>bazohet</a:t>
            </a:r>
            <a:r>
              <a:rPr lang="en-US" sz="3200" i="1" kern="0" dirty="0" smtClean="0"/>
              <a:t> </a:t>
            </a:r>
            <a:r>
              <a:rPr lang="en-US" sz="3200" b="1" i="1" kern="0" dirty="0" err="1" smtClean="0"/>
              <a:t>n</a:t>
            </a:r>
            <a:r>
              <a:rPr lang="en-US" sz="3200" b="1" dirty="0" err="1" smtClean="0"/>
              <a:t>ë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fshehtësinë</a:t>
            </a:r>
            <a:r>
              <a:rPr lang="en-US" sz="3200" b="1" dirty="0" smtClean="0"/>
              <a:t>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i="1" kern="0" dirty="0" smtClean="0"/>
              <a:t>       e </a:t>
            </a:r>
            <a:r>
              <a:rPr lang="en-US" sz="3200" b="1" i="1" dirty="0" err="1" smtClean="0"/>
              <a:t>ç</a:t>
            </a:r>
            <a:r>
              <a:rPr lang="en-US" sz="3200" b="1" i="1" kern="0" dirty="0" err="1" smtClean="0"/>
              <a:t>el</a:t>
            </a:r>
            <a:r>
              <a:rPr lang="en-US" sz="3200" b="1" dirty="0" err="1" smtClean="0"/>
              <a:t>ësit</a:t>
            </a:r>
            <a:r>
              <a:rPr lang="en-US" sz="3200" b="1" i="1" kern="0" baseline="0" dirty="0" smtClean="0"/>
              <a:t> . </a:t>
            </a:r>
            <a:r>
              <a:rPr kumimoji="0" lang="en-US" sz="32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1000"/>
          </a:blip>
          <a:srcRect/>
          <a:stretch>
            <a:fillRect/>
          </a:stretch>
        </p:blipFill>
        <p:spPr bwMode="auto">
          <a:xfrm>
            <a:off x="2224585" y="3466531"/>
            <a:ext cx="6673755" cy="175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147" y="200641"/>
            <a:ext cx="479136" cy="365125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Algoritmat</a:t>
            </a:r>
            <a:r>
              <a:rPr lang="en-US" dirty="0" smtClean="0"/>
              <a:t> me </a:t>
            </a:r>
            <a:r>
              <a:rPr lang="en-US" dirty="0" err="1" smtClean="0"/>
              <a:t>çelës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lum bright="-22000" contrast="-8000"/>
          </a:blip>
          <a:srcRect/>
          <a:stretch>
            <a:fillRect/>
          </a:stretch>
        </p:blipFill>
        <p:spPr bwMode="auto">
          <a:xfrm>
            <a:off x="2415653" y="3813486"/>
            <a:ext cx="6086902" cy="272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2012" y="762000"/>
            <a:ext cx="8715404" cy="1667301"/>
          </a:xfrm>
          <a:ln>
            <a:solidFill>
              <a:schemeClr val="tx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b="1" dirty="0" err="1" smtClean="0"/>
              <a:t>Algoritmat</a:t>
            </a:r>
            <a:r>
              <a:rPr lang="en-US" sz="2800" b="1" dirty="0" smtClean="0"/>
              <a:t> me </a:t>
            </a:r>
            <a:r>
              <a:rPr lang="en-US" sz="2800" b="1" dirty="0" err="1" smtClean="0"/>
              <a:t>çelës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publik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ose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algoritmat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josimetrikë</a:t>
            </a:r>
            <a:r>
              <a:rPr lang="en-US" sz="2800" b="1" dirty="0" smtClean="0"/>
              <a:t> </a:t>
            </a:r>
            <a:r>
              <a:rPr lang="en-US" sz="2800" dirty="0" err="1" smtClean="0"/>
              <a:t>janë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që</a:t>
            </a:r>
            <a:r>
              <a:rPr lang="en-US" sz="2800" dirty="0" smtClean="0"/>
              <a:t> </a:t>
            </a:r>
            <a:r>
              <a:rPr lang="en-US" sz="2800" dirty="0" err="1" smtClean="0"/>
              <a:t>përdorin</a:t>
            </a:r>
            <a:r>
              <a:rPr lang="en-US" sz="2800" dirty="0" smtClean="0"/>
              <a:t> </a:t>
            </a:r>
            <a:r>
              <a:rPr lang="en-US" sz="2800" dirty="0" err="1" smtClean="0"/>
              <a:t>çelësa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ndryshëm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enkriptim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dekriptim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815152" y="2620370"/>
            <a:ext cx="7124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/>
              <a:t>Ç</a:t>
            </a:r>
            <a:r>
              <a:rPr lang="en-US" sz="2800" b="1" dirty="0" err="1" smtClean="0"/>
              <a:t>elësi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publik</a:t>
            </a:r>
            <a:r>
              <a:rPr lang="en-US" sz="2800" b="1" dirty="0" smtClean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cili</a:t>
            </a:r>
            <a:r>
              <a:rPr lang="en-US" sz="2800" dirty="0" smtClean="0"/>
              <a:t> </a:t>
            </a:r>
            <a:r>
              <a:rPr lang="en-US" sz="2800" dirty="0" err="1" smtClean="0"/>
              <a:t>përdoret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enkriptim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937982" y="3154907"/>
            <a:ext cx="720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/>
              <a:t>Ç</a:t>
            </a:r>
            <a:r>
              <a:rPr lang="en-US" sz="2800" b="1" dirty="0" err="1" smtClean="0"/>
              <a:t>elësi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privat</a:t>
            </a:r>
            <a:r>
              <a:rPr lang="en-US" sz="2800" b="1" dirty="0" smtClean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cili</a:t>
            </a:r>
            <a:r>
              <a:rPr lang="en-US" sz="2800" dirty="0" smtClean="0"/>
              <a:t> </a:t>
            </a:r>
            <a:r>
              <a:rPr lang="en-US" sz="2800" dirty="0" err="1" smtClean="0"/>
              <a:t>përdoret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dekriptim</a:t>
            </a:r>
            <a:endParaRPr lang="en-US" sz="2800" dirty="0"/>
          </a:p>
        </p:txBody>
      </p:sp>
      <p:pic>
        <p:nvPicPr>
          <p:cNvPr id="11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dirty="0" err="1" smtClean="0"/>
              <a:t>Historia</a:t>
            </a:r>
            <a:r>
              <a:rPr lang="en-US" sz="3600" dirty="0" smtClean="0"/>
              <a:t> e PGP (Pretty Good Privacy)?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638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b="1" dirty="0" smtClean="0"/>
              <a:t>Whitefield </a:t>
            </a:r>
            <a:r>
              <a:rPr lang="en-US" sz="2800" b="1" dirty="0" err="1" smtClean="0"/>
              <a:t>Diffie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dhe</a:t>
            </a:r>
            <a:r>
              <a:rPr lang="en-US" sz="2800" b="1" dirty="0" smtClean="0"/>
              <a:t> Martin </a:t>
            </a:r>
            <a:r>
              <a:rPr lang="en-US" sz="2800" b="1" dirty="0" err="1" smtClean="0"/>
              <a:t>Helman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më</a:t>
            </a:r>
            <a:r>
              <a:rPr lang="en-US" sz="2800" dirty="0" smtClean="0"/>
              <a:t> 1976 </a:t>
            </a:r>
            <a:r>
              <a:rPr lang="en-US" sz="2800" dirty="0" err="1" smtClean="0"/>
              <a:t>kanë</a:t>
            </a:r>
            <a:r>
              <a:rPr lang="en-US" sz="2800" dirty="0" smtClean="0"/>
              <a:t> </a:t>
            </a:r>
            <a:r>
              <a:rPr lang="en-US" sz="2800" dirty="0" err="1" smtClean="0"/>
              <a:t>zbuluar</a:t>
            </a:r>
            <a:r>
              <a:rPr lang="en-US" sz="2800" dirty="0" smtClean="0"/>
              <a:t> </a:t>
            </a:r>
            <a:r>
              <a:rPr lang="en-US" sz="2800" i="1" dirty="0" err="1" smtClean="0"/>
              <a:t>ç</a:t>
            </a:r>
            <a:r>
              <a:rPr lang="en-US" sz="2800" dirty="0" err="1" smtClean="0"/>
              <a:t>elësin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 lvl="3">
              <a:buFont typeface="Wingdings" pitchFamily="2" charset="2"/>
              <a:buChar char="Ø"/>
            </a:pPr>
            <a:r>
              <a:rPr lang="en-US" sz="2800" dirty="0" smtClean="0"/>
              <a:t>  </a:t>
            </a:r>
            <a:r>
              <a:rPr lang="en-US" sz="2800" b="1" dirty="0" smtClean="0"/>
              <a:t>Ron </a:t>
            </a:r>
            <a:r>
              <a:rPr lang="en-US" sz="2800" b="1" u="sng" dirty="0" err="1" smtClean="0"/>
              <a:t>R</a:t>
            </a:r>
            <a:r>
              <a:rPr lang="en-US" sz="2800" b="1" dirty="0" err="1" smtClean="0"/>
              <a:t>ivest</a:t>
            </a:r>
            <a:r>
              <a:rPr lang="en-US" sz="2800" b="1" dirty="0" smtClean="0"/>
              <a:t> , </a:t>
            </a:r>
            <a:r>
              <a:rPr lang="en-US" sz="2800" b="1" dirty="0" err="1" smtClean="0"/>
              <a:t>Adi</a:t>
            </a:r>
            <a:r>
              <a:rPr lang="en-US" sz="2800" b="1" dirty="0" smtClean="0"/>
              <a:t> </a:t>
            </a:r>
            <a:r>
              <a:rPr lang="en-US" sz="2800" b="1" u="sng" dirty="0" smtClean="0"/>
              <a:t>S</a:t>
            </a:r>
            <a:r>
              <a:rPr lang="en-US" sz="2800" b="1" dirty="0" smtClean="0"/>
              <a:t>hamir </a:t>
            </a:r>
            <a:r>
              <a:rPr lang="en-US" sz="2800" b="1" dirty="0" err="1" smtClean="0"/>
              <a:t>dhe</a:t>
            </a:r>
            <a:r>
              <a:rPr lang="en-US" sz="2800" b="1" dirty="0" smtClean="0"/>
              <a:t> Len </a:t>
            </a:r>
            <a:r>
              <a:rPr lang="en-US" sz="2800" b="1" u="sng" dirty="0" err="1" smtClean="0"/>
              <a:t>A</a:t>
            </a:r>
            <a:r>
              <a:rPr lang="en-US" sz="2800" b="1" dirty="0" err="1" smtClean="0"/>
              <a:t>dleman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sz="2800" dirty="0" err="1" smtClean="0"/>
              <a:t>më</a:t>
            </a:r>
            <a:r>
              <a:rPr lang="en-US" sz="2800" dirty="0" smtClean="0"/>
              <a:t> 1977 </a:t>
            </a:r>
            <a:r>
              <a:rPr lang="en-US" sz="2800" dirty="0" err="1" smtClean="0"/>
              <a:t>kanë</a:t>
            </a:r>
            <a:r>
              <a:rPr lang="en-US" sz="2800" dirty="0" smtClean="0"/>
              <a:t> </a:t>
            </a:r>
            <a:r>
              <a:rPr lang="en-US" sz="2800" dirty="0" err="1" smtClean="0"/>
              <a:t>zbuluar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algoritmin</a:t>
            </a:r>
            <a:r>
              <a:rPr lang="en-US" sz="2800" dirty="0" smtClean="0"/>
              <a:t> </a:t>
            </a:r>
            <a:r>
              <a:rPr lang="en-US" dirty="0" smtClean="0"/>
              <a:t>RSA.</a:t>
            </a:r>
          </a:p>
          <a:p>
            <a:pPr>
              <a:buNone/>
            </a:pPr>
            <a:endParaRPr lang="en-US" dirty="0" smtClean="0"/>
          </a:p>
          <a:p>
            <a:pPr lvl="5">
              <a:buFont typeface="Wingdings" pitchFamily="2" charset="2"/>
              <a:buChar char="Ø"/>
            </a:pPr>
            <a:r>
              <a:rPr lang="en-US" sz="3200" dirty="0" smtClean="0"/>
              <a:t>  </a:t>
            </a:r>
            <a:r>
              <a:rPr lang="en-US" sz="2800" b="1" dirty="0" err="1" smtClean="0"/>
              <a:t>Xuejia</a:t>
            </a:r>
            <a:r>
              <a:rPr lang="en-US" sz="2800" b="1" dirty="0" smtClean="0"/>
              <a:t> Lai  </a:t>
            </a:r>
            <a:r>
              <a:rPr lang="en-US" sz="2800" b="1" dirty="0" err="1" smtClean="0"/>
              <a:t>dhe</a:t>
            </a:r>
            <a:r>
              <a:rPr lang="en-US" sz="2800" b="1" dirty="0" smtClean="0"/>
              <a:t>  James Massey </a:t>
            </a:r>
          </a:p>
          <a:p>
            <a:pPr>
              <a:buNone/>
            </a:pPr>
            <a:r>
              <a:rPr lang="en-US" sz="2800" dirty="0" smtClean="0"/>
              <a:t>                            </a:t>
            </a:r>
            <a:r>
              <a:rPr lang="en-US" sz="2800" dirty="0" err="1" smtClean="0"/>
              <a:t>kanë</a:t>
            </a:r>
            <a:r>
              <a:rPr lang="en-US" sz="2800" dirty="0" smtClean="0"/>
              <a:t> </a:t>
            </a:r>
            <a:r>
              <a:rPr lang="en-US" sz="2800" dirty="0" err="1" smtClean="0"/>
              <a:t>zbuluar</a:t>
            </a:r>
            <a:r>
              <a:rPr lang="en-US" sz="2800" dirty="0" smtClean="0"/>
              <a:t> IDEA 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                        (International Data Encryption Algorithm).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 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7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69460"/>
            <a:ext cx="9144000" cy="685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Phill</a:t>
            </a:r>
            <a:r>
              <a:rPr lang="en-US" dirty="0" smtClean="0"/>
              <a:t> R. Zimmermann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59809" y="1144137"/>
            <a:ext cx="6346209" cy="2185917"/>
          </a:xfrm>
        </p:spPr>
        <p:txBody>
          <a:bodyPr/>
          <a:lstStyle/>
          <a:p>
            <a:r>
              <a:rPr lang="en-US" dirty="0" smtClean="0"/>
              <a:t>1991 e ka </a:t>
            </a:r>
            <a:r>
              <a:rPr lang="en-US" dirty="0" err="1" smtClean="0"/>
              <a:t>zbuluar</a:t>
            </a:r>
            <a:r>
              <a:rPr lang="en-US" dirty="0" smtClean="0"/>
              <a:t> PGP-</a:t>
            </a:r>
            <a:r>
              <a:rPr lang="en-US" dirty="0" err="1" smtClean="0"/>
              <a:t>në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Base – o – </a:t>
            </a:r>
            <a:r>
              <a:rPr lang="en-US" dirty="0" err="1" smtClean="0"/>
              <a:t>Metic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C:\WINDOWS\Desktop\ziimmerman.jpg"/>
          <p:cNvPicPr>
            <a:picLocks noChangeAspect="1" noChangeArrowheads="1"/>
          </p:cNvPicPr>
          <p:nvPr/>
        </p:nvPicPr>
        <p:blipFill>
          <a:blip r:embed="rId2">
            <a:lum bright="-23000"/>
          </a:blip>
          <a:srcRect/>
          <a:stretch>
            <a:fillRect/>
          </a:stretch>
        </p:blipFill>
        <p:spPr bwMode="auto">
          <a:xfrm>
            <a:off x="2608834" y="2408822"/>
            <a:ext cx="514353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8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PGP </a:t>
            </a:r>
            <a:r>
              <a:rPr lang="en-US" dirty="0" err="1" smtClean="0"/>
              <a:t>Algorimet</a:t>
            </a:r>
            <a:r>
              <a:rPr lang="en-US" dirty="0" smtClean="0"/>
              <a:t> (</a:t>
            </a:r>
            <a:r>
              <a:rPr lang="en-GB" dirty="0" smtClean="0"/>
              <a:t>PGP Algorithms)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-805217" y="762000"/>
            <a:ext cx="9949218" cy="563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         Broad range of algorithms supported:</a:t>
            </a:r>
          </a:p>
          <a:p>
            <a:pPr lvl="6">
              <a:lnSpc>
                <a:spcPct val="90000"/>
              </a:lnSpc>
            </a:pPr>
            <a:r>
              <a:rPr lang="en-GB" sz="2800" b="1" dirty="0" smtClean="0"/>
              <a:t>Symmetric encryption:</a:t>
            </a:r>
          </a:p>
          <a:p>
            <a:pPr lvl="7">
              <a:lnSpc>
                <a:spcPct val="90000"/>
              </a:lnSpc>
              <a:buNone/>
            </a:pPr>
            <a:r>
              <a:rPr lang="en-GB" sz="2800" dirty="0" smtClean="0"/>
              <a:t>    DES, 3DES, AES and others.</a:t>
            </a:r>
          </a:p>
          <a:p>
            <a:pPr lvl="6">
              <a:lnSpc>
                <a:spcPct val="90000"/>
              </a:lnSpc>
            </a:pPr>
            <a:r>
              <a:rPr lang="en-GB" sz="2800" b="1" dirty="0" smtClean="0"/>
              <a:t>Public key encryption of session keys:</a:t>
            </a:r>
          </a:p>
          <a:p>
            <a:pPr lvl="7">
              <a:lnSpc>
                <a:spcPct val="90000"/>
              </a:lnSpc>
              <a:buNone/>
            </a:pPr>
            <a:r>
              <a:rPr lang="en-GB" sz="2800" dirty="0" smtClean="0"/>
              <a:t>    RSA or </a:t>
            </a:r>
            <a:r>
              <a:rPr lang="en-GB" sz="2800" dirty="0" err="1" smtClean="0"/>
              <a:t>ElGamal</a:t>
            </a:r>
            <a:r>
              <a:rPr lang="en-GB" sz="2800" dirty="0" smtClean="0"/>
              <a:t>.</a:t>
            </a:r>
          </a:p>
          <a:p>
            <a:pPr lvl="6">
              <a:lnSpc>
                <a:spcPct val="90000"/>
              </a:lnSpc>
            </a:pPr>
            <a:r>
              <a:rPr lang="en-GB" sz="2800" b="1" dirty="0" smtClean="0"/>
              <a:t>Hashing:</a:t>
            </a:r>
          </a:p>
          <a:p>
            <a:pPr lvl="7">
              <a:lnSpc>
                <a:spcPct val="90000"/>
              </a:lnSpc>
              <a:buNone/>
            </a:pPr>
            <a:r>
              <a:rPr lang="en-GB" sz="2800" dirty="0" smtClean="0"/>
              <a:t>    SHA-1, MD-5 and others.</a:t>
            </a:r>
          </a:p>
          <a:p>
            <a:pPr lvl="6">
              <a:lnSpc>
                <a:spcPct val="90000"/>
              </a:lnSpc>
            </a:pPr>
            <a:r>
              <a:rPr lang="en-GB" sz="2800" b="1" dirty="0" smtClean="0"/>
              <a:t>Signature:</a:t>
            </a:r>
          </a:p>
          <a:p>
            <a:pPr lvl="7">
              <a:lnSpc>
                <a:spcPct val="90000"/>
              </a:lnSpc>
              <a:buNone/>
            </a:pPr>
            <a:r>
              <a:rPr lang="en-GB" sz="2800" dirty="0" smtClean="0"/>
              <a:t>    RSA, DSS, ECDSA and others.</a:t>
            </a:r>
          </a:p>
          <a:p>
            <a:endParaRPr lang="en-US" dirty="0"/>
          </a:p>
        </p:txBody>
      </p:sp>
      <p:pic>
        <p:nvPicPr>
          <p:cNvPr id="6" name="Picture 4" descr="A_11KEY"/>
          <p:cNvPicPr>
            <a:picLocks noChangeAspect="1" noChangeArrowheads="1" noCrop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87442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 smtClean="0"/>
              <a:t>Si </a:t>
            </a:r>
            <a:r>
              <a:rPr lang="en-US" sz="4000" dirty="0" err="1" smtClean="0"/>
              <a:t>punon</a:t>
            </a:r>
            <a:r>
              <a:rPr lang="en-US" sz="4000" dirty="0" smtClean="0"/>
              <a:t> PGP (Pretty Good Privacy)?    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39633" y="987311"/>
            <a:ext cx="5002361" cy="773250"/>
          </a:xfrm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txBody>
          <a:bodyPr/>
          <a:lstStyle/>
          <a:p>
            <a:r>
              <a:rPr lang="en-US" b="1" dirty="0" err="1" smtClean="0"/>
              <a:t>Dërgimi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mesazhit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lum bright="-14000" contrast="6000"/>
          </a:blip>
          <a:srcRect/>
          <a:stretch>
            <a:fillRect/>
          </a:stretch>
        </p:blipFill>
        <p:spPr bwMode="auto">
          <a:xfrm>
            <a:off x="1738692" y="1951629"/>
            <a:ext cx="6938048" cy="324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Left"/>
            <a:lightRig rig="threePt" dir="t"/>
          </a:scene3d>
        </p:spPr>
      </p:pic>
      <p:pic>
        <p:nvPicPr>
          <p:cNvPr id="5" name="Picture 4" descr="A_11KEY"/>
          <p:cNvPicPr>
            <a:picLocks noChangeAspect="1" noChangeArrowheads="1" noCrop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148" y="6492875"/>
            <a:ext cx="479136" cy="36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_1940_slide">
  <a:themeElements>
    <a:clrScheme name="Office Theme 1">
      <a:dk1>
        <a:srgbClr val="000000"/>
      </a:dk1>
      <a:lt1>
        <a:srgbClr val="C0C0C0"/>
      </a:lt1>
      <a:dk2>
        <a:srgbClr val="000000"/>
      </a:dk2>
      <a:lt2>
        <a:srgbClr val="828282"/>
      </a:lt2>
      <a:accent1>
        <a:srgbClr val="C6C7E7"/>
      </a:accent1>
      <a:accent2>
        <a:srgbClr val="5955AD"/>
      </a:accent2>
      <a:accent3>
        <a:srgbClr val="DCDCDC"/>
      </a:accent3>
      <a:accent4>
        <a:srgbClr val="000000"/>
      </a:accent4>
      <a:accent5>
        <a:srgbClr val="DFE0F1"/>
      </a:accent5>
      <a:accent6>
        <a:srgbClr val="504C9C"/>
      </a:accent6>
      <a:hlink>
        <a:srgbClr val="31309C"/>
      </a:hlink>
      <a:folHlink>
        <a:srgbClr val="312C6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C0C0C0"/>
        </a:lt1>
        <a:dk2>
          <a:srgbClr val="000000"/>
        </a:dk2>
        <a:lt2>
          <a:srgbClr val="828282"/>
        </a:lt2>
        <a:accent1>
          <a:srgbClr val="C6C7E7"/>
        </a:accent1>
        <a:accent2>
          <a:srgbClr val="5955AD"/>
        </a:accent2>
        <a:accent3>
          <a:srgbClr val="DCDCDC"/>
        </a:accent3>
        <a:accent4>
          <a:srgbClr val="000000"/>
        </a:accent4>
        <a:accent5>
          <a:srgbClr val="DFE0F1"/>
        </a:accent5>
        <a:accent6>
          <a:srgbClr val="504C9C"/>
        </a:accent6>
        <a:hlink>
          <a:srgbClr val="31309C"/>
        </a:hlink>
        <a:folHlink>
          <a:srgbClr val="31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0C0C0"/>
        </a:lt1>
        <a:dk2>
          <a:srgbClr val="000000"/>
        </a:dk2>
        <a:lt2>
          <a:srgbClr val="828282"/>
        </a:lt2>
        <a:accent1>
          <a:srgbClr val="9D78BE"/>
        </a:accent1>
        <a:accent2>
          <a:srgbClr val="9C9ACE"/>
        </a:accent2>
        <a:accent3>
          <a:srgbClr val="DCDCDC"/>
        </a:accent3>
        <a:accent4>
          <a:srgbClr val="000000"/>
        </a:accent4>
        <a:accent5>
          <a:srgbClr val="CCBEDB"/>
        </a:accent5>
        <a:accent6>
          <a:srgbClr val="8D8BBA"/>
        </a:accent6>
        <a:hlink>
          <a:srgbClr val="6A448C"/>
        </a:hlink>
        <a:folHlink>
          <a:srgbClr val="385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0C0C0"/>
        </a:lt1>
        <a:dk2>
          <a:srgbClr val="000000"/>
        </a:dk2>
        <a:lt2>
          <a:srgbClr val="828282"/>
        </a:lt2>
        <a:accent1>
          <a:srgbClr val="9C9ACE"/>
        </a:accent1>
        <a:accent2>
          <a:srgbClr val="BCBA46"/>
        </a:accent2>
        <a:accent3>
          <a:srgbClr val="DCDCDC"/>
        </a:accent3>
        <a:accent4>
          <a:srgbClr val="000000"/>
        </a:accent4>
        <a:accent5>
          <a:srgbClr val="CBCAE3"/>
        </a:accent5>
        <a:accent6>
          <a:srgbClr val="AAA83F"/>
        </a:accent6>
        <a:hlink>
          <a:srgbClr val="46448C"/>
        </a:hlink>
        <a:folHlink>
          <a:srgbClr val="98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0C0C0"/>
        </a:lt1>
        <a:dk2>
          <a:srgbClr val="000000"/>
        </a:dk2>
        <a:lt2>
          <a:srgbClr val="828282"/>
        </a:lt2>
        <a:accent1>
          <a:srgbClr val="9C9ACE"/>
        </a:accent1>
        <a:accent2>
          <a:srgbClr val="C3A83F"/>
        </a:accent2>
        <a:accent3>
          <a:srgbClr val="DCDCDC"/>
        </a:accent3>
        <a:accent4>
          <a:srgbClr val="000000"/>
        </a:accent4>
        <a:accent5>
          <a:srgbClr val="CBCAE3"/>
        </a:accent5>
        <a:accent6>
          <a:srgbClr val="B09838"/>
        </a:accent6>
        <a:hlink>
          <a:srgbClr val="466C33"/>
        </a:hlink>
        <a:folHlink>
          <a:srgbClr val="8F3F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6C7E7"/>
        </a:accent1>
        <a:accent2>
          <a:srgbClr val="5955AD"/>
        </a:accent2>
        <a:accent3>
          <a:srgbClr val="FFFFFF"/>
        </a:accent3>
        <a:accent4>
          <a:srgbClr val="000000"/>
        </a:accent4>
        <a:accent5>
          <a:srgbClr val="DFE0F1"/>
        </a:accent5>
        <a:accent6>
          <a:srgbClr val="504C9C"/>
        </a:accent6>
        <a:hlink>
          <a:srgbClr val="31309C"/>
        </a:hlink>
        <a:folHlink>
          <a:srgbClr val="31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9D78BE"/>
        </a:accent1>
        <a:accent2>
          <a:srgbClr val="9C9ACE"/>
        </a:accent2>
        <a:accent3>
          <a:srgbClr val="FFFFFF"/>
        </a:accent3>
        <a:accent4>
          <a:srgbClr val="000000"/>
        </a:accent4>
        <a:accent5>
          <a:srgbClr val="CCBEDB"/>
        </a:accent5>
        <a:accent6>
          <a:srgbClr val="8D8BBA"/>
        </a:accent6>
        <a:hlink>
          <a:srgbClr val="6A448C"/>
        </a:hlink>
        <a:folHlink>
          <a:srgbClr val="385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9C9ACE"/>
        </a:accent1>
        <a:accent2>
          <a:srgbClr val="BCBA46"/>
        </a:accent2>
        <a:accent3>
          <a:srgbClr val="FFFFFF"/>
        </a:accent3>
        <a:accent4>
          <a:srgbClr val="000000"/>
        </a:accent4>
        <a:accent5>
          <a:srgbClr val="CBCAE3"/>
        </a:accent5>
        <a:accent6>
          <a:srgbClr val="AAA83F"/>
        </a:accent6>
        <a:hlink>
          <a:srgbClr val="46448C"/>
        </a:hlink>
        <a:folHlink>
          <a:srgbClr val="98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9C9ACE"/>
        </a:accent1>
        <a:accent2>
          <a:srgbClr val="C3A83F"/>
        </a:accent2>
        <a:accent3>
          <a:srgbClr val="FFFFFF"/>
        </a:accent3>
        <a:accent4>
          <a:srgbClr val="000000"/>
        </a:accent4>
        <a:accent5>
          <a:srgbClr val="CBCAE3"/>
        </a:accent5>
        <a:accent6>
          <a:srgbClr val="B09838"/>
        </a:accent6>
        <a:hlink>
          <a:srgbClr val="466C33"/>
        </a:hlink>
        <a:folHlink>
          <a:srgbClr val="8F3F4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ind_1940_slide</Template>
  <TotalTime>768</TotalTime>
  <Words>677</Words>
  <Application>Microsoft Office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ind_1940_slide</vt:lpstr>
      <vt:lpstr>Punim Seminarik</vt:lpstr>
      <vt:lpstr> PGP (Pretty Good Privacy) </vt:lpstr>
      <vt:lpstr>Kriptografia</vt:lpstr>
      <vt:lpstr>Kriptografia</vt:lpstr>
      <vt:lpstr>Algoritmat me çelës publik</vt:lpstr>
      <vt:lpstr>Historia e PGP (Pretty Good Privacy)?</vt:lpstr>
      <vt:lpstr> Phill R. Zimmermann</vt:lpstr>
      <vt:lpstr>PGP Algorimet (PGP Algorithms)</vt:lpstr>
      <vt:lpstr>Si punon PGP (Pretty Good Privacy)?    </vt:lpstr>
      <vt:lpstr>Si punon PGP (Pretty Good Privacy)?    </vt:lpstr>
      <vt:lpstr>Funksionet HASH </vt:lpstr>
      <vt:lpstr>Çertifikatat digjitale </vt:lpstr>
      <vt:lpstr>Formatet e PGP-së</vt:lpstr>
      <vt:lpstr>Formatet e PGP-së</vt:lpstr>
      <vt:lpstr>Validiteti dhe besueshmëria</vt:lpstr>
      <vt:lpstr>Përmbledhja</vt:lpstr>
      <vt:lpstr>Si ta gjejmë PGP-në?</vt:lpstr>
      <vt:lpstr>Punuar nga: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Punimi Seminarik</dc:title>
  <dc:creator>Muhamet Gervalla</dc:creator>
  <cp:lastModifiedBy>User</cp:lastModifiedBy>
  <cp:revision>65</cp:revision>
  <dcterms:created xsi:type="dcterms:W3CDTF">2008-01-16T16:34:13Z</dcterms:created>
  <dcterms:modified xsi:type="dcterms:W3CDTF">2008-01-20T08:36:45Z</dcterms:modified>
</cp:coreProperties>
</file>